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Employee Handbook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600200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55555"/>
                </a:solidFill>
                <a:latin typeface="Arial"/>
              </a:defRPr>
            </a:pPr>
            <a:r>
              <a:t>Hong Kong SMEs | hkhrtool.com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Induction deck template for new joiners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Company name: ____________  Version: ______  Date: 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1. Welcome &amp; Company Profile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Founding story, business lines and organisation chart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Vision, mission and core values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Who to contact on day one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2. Terms of Employment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Employment types: full-time, part-time, contract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Probation period and review process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Hours of work, rest days and overtime / TOIL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Continuous contract (418): 18 hours a week for 4 weeks or more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3. Remuneration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Wage period, pay day and payment method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Wages due on the last day of the wage period, payable within 7 days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Permitted deductions under s.32, Employment Ordinance (Cap. 57)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MPF: 5% each side, relevant income HK$7,100 - HK$30,000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4. Leave Policy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Annual leave: 7 to 14 days by years of service (s.41AA)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17 statutory holidays per year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Sickness allowance: 4/5 of average daily wages, with paid sickness days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Maternity 14 weeks, paternity 5 days, compassionate leave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5. Code of Conduct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Punctuality, attendance and dress code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Conflict of interest and acceptance of advantages (Cap. 201)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Use of company property and social media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Reporting channels for misconduct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6. Equal Opportunity &amp; Anti-Harassment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Zero tolerance of discrimination, harassment and bullying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Covered by Cap. 480, 487, 527 and 602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Complaint handling: report, investigate, decide, follow up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Confidentiality and protection against retaliation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7. Information Security &amp; Privacy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Personal data used only for stated HR purposes (Cap. 486)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Password, device and email rules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No transfer of company data to personal storage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Report incidents to IT and HR within 24 hours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8. Health, Safety &amp; Work Injury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Safe work practices and reporting of hazards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Report any work injury to the supervisor immediately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Employer files Form 2 within 14 days (Cap. 282)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Sick leave certificates and follow-up treatment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9. Performance, Training &amp; Promotion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Goal setting at the start of each cycle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Mid-year check-in and annual appraisal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Training needs analysis and sponsored courses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Promotion criteria and internal transfer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10. Disciplinary Procedure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Stage 1: verbal warning, recorded in the file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Stage 2: written warning with improvement plan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Stage 3: final written warning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Stage 4: dismissal; summary dismissal only for serious misconduct (s.9)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11. Offboarding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Resignation notice or payment in lieu (s.6 / s.7)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Handover checklist and return of company property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Final payment within 7 days after the last day of employment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Exit interview and certificate of employment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0E2F44"/>
                </a:solidFill>
                <a:latin typeface="Arial"/>
              </a:defRPr>
            </a:pPr>
            <a:r>
              <a:t>12. Acknowledgement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1463040" cy="54864"/>
          </a:xfrm>
          <a:prstGeom prst="rect">
            <a:avLst/>
          </a:prstGeom>
          <a:solidFill>
            <a:srgbClr val="E26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488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I have received and read the Employee Handbook version ______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This handbook does not form part of the employment contract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Employee signature: ____________  Date: __________</a:t>
            </a:r>
          </a:p>
          <a:p>
            <a:pPr>
              <a:spcAft>
                <a:spcPts val="1200"/>
              </a:spcAft>
              <a:defRPr sz="1800">
                <a:latin typeface="Arial"/>
              </a:defRPr>
            </a:pPr>
            <a:r>
              <a:t>•  Template by hkhrtool.com - general reference only, not legal advice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